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4" r:id="rId2"/>
  </p:sldIdLst>
  <p:sldSz cx="9144000" cy="27432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796B"/>
    <a:srgbClr val="F3F2EA"/>
    <a:srgbClr val="454E5C"/>
    <a:srgbClr val="FCE8C4"/>
    <a:srgbClr val="3E2735"/>
    <a:srgbClr val="D3F255"/>
    <a:srgbClr val="301A08"/>
    <a:srgbClr val="ADC3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" d="100"/>
          <a:sy n="40" d="100"/>
        </p:scale>
        <p:origin x="-2028" y="4146"/>
      </p:cViewPr>
      <p:guideLst>
        <p:guide orient="horz" pos="86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E42046A-8B08-406C-A2B9-F042C927578F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685800"/>
            <a:ext cx="114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2C0B30B-22EE-4DA1-ADFF-C8B03076AEB9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477027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21702"/>
            <a:ext cx="7772400" cy="5880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544800"/>
            <a:ext cx="64008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4565D-C6F9-48CA-A711-F79294215E63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F01EF-09D6-4931-B9D8-62F79E22F62A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84955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2EC4A-54CD-4DEE-93E6-9A6B2AFCD27D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9E9DF-8F61-4F21-B9A7-5710A31F11A6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774564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394200"/>
            <a:ext cx="2057400" cy="936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394200"/>
            <a:ext cx="6019800" cy="936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6ACD5-30EF-4218-8408-0414EEFDE9C3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8EA50-7545-483E-A334-BF8B52FF3109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255506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69D12-CB85-42A9-AAAA-B68CA680A4B6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1857A-6F61-45B1-929D-2077D6306525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9747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627602"/>
            <a:ext cx="7772400" cy="5448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626854"/>
            <a:ext cx="7772400" cy="60007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24EB4-6E1D-4270-94E0-683A2B2F9563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D99A9-06C8-4EC2-9B42-D439F02AB0EF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75599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B3704-C1EA-4221-A44B-55A0E97B0DE8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76E96-012D-4731-B8A7-8434EF588DC6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21430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8552"/>
            <a:ext cx="8229600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140452"/>
            <a:ext cx="4040188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8699500"/>
            <a:ext cx="4040188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6140452"/>
            <a:ext cx="4041775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8699500"/>
            <a:ext cx="4041775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6337C-7708-4CAE-9B3B-351BE5DD2821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A0029-680B-4296-8BEC-B6DA13578C4D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133132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86779-FD5D-4AC4-B4F8-354B90F01071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F149D2-8643-432A-95DE-F768F9EA45E7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04991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D9D60-71C7-4577-9E41-238B9815D2E5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DCFD7-4926-4C10-B1BE-71939F80E71D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565047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92200"/>
            <a:ext cx="3008313" cy="4648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92202"/>
            <a:ext cx="5111750" cy="234124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740402"/>
            <a:ext cx="3008313" cy="187642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512D4-A2D7-4F93-8AA3-8AE91A36897C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32848-1D52-40F0-8977-860DD18D7D9F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61180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9202400"/>
            <a:ext cx="5486400" cy="22669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451100"/>
            <a:ext cx="5486400" cy="16459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1469352"/>
            <a:ext cx="5486400" cy="32194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4E2F9-5B37-4C4D-BF3D-6C01CD725BC7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4A008-1127-4A4E-B7E7-2414B41335F6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405076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9855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6400800"/>
            <a:ext cx="8229600" cy="181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700404D-08FC-4612-B91E-D6ECA6B46AA3}" type="datetimeFigureOut">
              <a:rPr lang="en-US" altLang="pt-BR"/>
              <a:pPr>
                <a:defRPr/>
              </a:pPr>
              <a:t>8/31/2016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25425400"/>
            <a:ext cx="2895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fld id="{E57D1368-D23F-4766-AD94-7A0653DB890A}" type="slidenum">
              <a:rPr lang="en-US" altLang="pt-BR"/>
              <a:pPr/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1A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ounded Rectangle 178"/>
          <p:cNvSpPr/>
          <p:nvPr/>
        </p:nvSpPr>
        <p:spPr>
          <a:xfrm rot="5400000">
            <a:off x="3355182" y="-1639094"/>
            <a:ext cx="2433638" cy="7794625"/>
          </a:xfrm>
          <a:prstGeom prst="round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56" name="Rounded Rectangle 55"/>
          <p:cNvSpPr/>
          <p:nvPr/>
        </p:nvSpPr>
        <p:spPr>
          <a:xfrm>
            <a:off x="6045200" y="3937000"/>
            <a:ext cx="2603500" cy="4165600"/>
          </a:xfrm>
          <a:prstGeom prst="round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55" name="Rounded Rectangle 54"/>
          <p:cNvSpPr/>
          <p:nvPr/>
        </p:nvSpPr>
        <p:spPr>
          <a:xfrm>
            <a:off x="495300" y="3937000"/>
            <a:ext cx="2603500" cy="4165600"/>
          </a:xfrm>
          <a:prstGeom prst="round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41400"/>
            <a:ext cx="9144000" cy="1220788"/>
          </a:xfrm>
        </p:spPr>
        <p:txBody>
          <a:bodyPr/>
          <a:lstStyle/>
          <a:p>
            <a:pPr>
              <a:defRPr/>
            </a:pPr>
            <a:r>
              <a:rPr lang="en-US" sz="4800" b="1" spc="600" dirty="0" smtClean="0">
                <a:solidFill>
                  <a:schemeClr val="bg1"/>
                </a:solidFill>
                <a:latin typeface="Georgia"/>
                <a:ea typeface="ＭＳ Ｐゴシック" charset="0"/>
                <a:cs typeface="Georgia"/>
              </a:rPr>
              <a:t>O TEOREMA DE PITÁGORAS</a:t>
            </a:r>
            <a:endParaRPr lang="en-US" sz="4800" b="1" spc="600" dirty="0">
              <a:solidFill>
                <a:schemeClr val="bg1"/>
              </a:solidFill>
              <a:latin typeface="Georgia"/>
              <a:ea typeface="ＭＳ Ｐゴシック" charset="0"/>
              <a:cs typeface="Georgia"/>
            </a:endParaRPr>
          </a:p>
        </p:txBody>
      </p:sp>
      <p:sp>
        <p:nvSpPr>
          <p:cNvPr id="8198" name="TextBox 21"/>
          <p:cNvSpPr txBox="1">
            <a:spLocks noChangeArrowheads="1"/>
          </p:cNvSpPr>
          <p:nvPr/>
        </p:nvSpPr>
        <p:spPr bwMode="auto">
          <a:xfrm>
            <a:off x="779463" y="2284413"/>
            <a:ext cx="73390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t-BR" sz="2000" dirty="0">
                <a:solidFill>
                  <a:schemeClr val="bg1"/>
                </a:solidFill>
              </a:rPr>
              <a:t>Verificar uma das principais descobertas da Matemática: o Teorema de Pitágoras - relação existente no triângulo retângulo</a:t>
            </a:r>
            <a:endParaRPr lang="en-US" altLang="pt-BR" sz="2000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25731788"/>
            <a:ext cx="9144000" cy="1700212"/>
          </a:xfrm>
          <a:prstGeom prst="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 dirty="0"/>
          </a:p>
        </p:txBody>
      </p:sp>
      <p:sp>
        <p:nvSpPr>
          <p:cNvPr id="4" name="Oval 3"/>
          <p:cNvSpPr/>
          <p:nvPr/>
        </p:nvSpPr>
        <p:spPr>
          <a:xfrm>
            <a:off x="3838575" y="4237038"/>
            <a:ext cx="1474788" cy="1474787"/>
          </a:xfrm>
          <a:prstGeom prst="ellipse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40" name="Oval 39"/>
          <p:cNvSpPr/>
          <p:nvPr/>
        </p:nvSpPr>
        <p:spPr>
          <a:xfrm>
            <a:off x="3949700" y="4346575"/>
            <a:ext cx="1252538" cy="1252538"/>
          </a:xfrm>
          <a:prstGeom prst="ellipse">
            <a:avLst/>
          </a:prstGeom>
          <a:solidFill>
            <a:srgbClr val="1F5481"/>
          </a:solidFill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8202" name="Title 1"/>
          <p:cNvSpPr txBox="1">
            <a:spLocks/>
          </p:cNvSpPr>
          <p:nvPr/>
        </p:nvSpPr>
        <p:spPr bwMode="auto">
          <a:xfrm>
            <a:off x="3894138" y="4702175"/>
            <a:ext cx="136366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1800" b="1" dirty="0" err="1" smtClean="0">
                <a:solidFill>
                  <a:srgbClr val="FFFFFF"/>
                </a:solidFill>
                <a:latin typeface="Georgia" pitchFamily="18" charset="0"/>
              </a:rPr>
              <a:t>Objetivos</a:t>
            </a:r>
            <a:endParaRPr lang="en-US" altLang="pt-BR" sz="1800" b="1" dirty="0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3838575" y="6300788"/>
            <a:ext cx="1474788" cy="1474787"/>
          </a:xfrm>
          <a:prstGeom prst="ellipse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66" name="Oval 65"/>
          <p:cNvSpPr/>
          <p:nvPr/>
        </p:nvSpPr>
        <p:spPr>
          <a:xfrm>
            <a:off x="3949700" y="6410325"/>
            <a:ext cx="1252538" cy="1254125"/>
          </a:xfrm>
          <a:prstGeom prst="ellipse">
            <a:avLst/>
          </a:prstGeom>
          <a:solidFill>
            <a:srgbClr val="2C673B"/>
          </a:solidFill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8205" name="Title 1"/>
          <p:cNvSpPr txBox="1">
            <a:spLocks/>
          </p:cNvSpPr>
          <p:nvPr/>
        </p:nvSpPr>
        <p:spPr bwMode="auto">
          <a:xfrm>
            <a:off x="3894138" y="6819900"/>
            <a:ext cx="136366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2000" b="1" dirty="0" smtClean="0">
                <a:solidFill>
                  <a:srgbClr val="FFFFFF"/>
                </a:solidFill>
                <a:latin typeface="Georgia" pitchFamily="18" charset="0"/>
              </a:rPr>
              <a:t>1ª Aula</a:t>
            </a:r>
            <a:endParaRPr lang="en-US" altLang="pt-BR" sz="2000" b="1" dirty="0">
              <a:solidFill>
                <a:srgbClr val="FFFFFF"/>
              </a:solidFill>
              <a:latin typeface="Georgia" pitchFamily="18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4572000" y="5589588"/>
            <a:ext cx="0" cy="820737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3098800" y="4929188"/>
            <a:ext cx="795338" cy="187325"/>
          </a:xfrm>
          <a:prstGeom prst="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5" name="Rounded Rectangle 74"/>
          <p:cNvSpPr/>
          <p:nvPr/>
        </p:nvSpPr>
        <p:spPr>
          <a:xfrm>
            <a:off x="696912" y="3814470"/>
            <a:ext cx="2741613" cy="4337844"/>
          </a:xfrm>
          <a:prstGeom prst="roundRect">
            <a:avLst/>
          </a:prstGeom>
          <a:solidFill>
            <a:srgbClr val="1F548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6" name="Rounded Rectangle 75"/>
          <p:cNvSpPr/>
          <p:nvPr/>
        </p:nvSpPr>
        <p:spPr>
          <a:xfrm>
            <a:off x="6188075" y="4116388"/>
            <a:ext cx="2303463" cy="4929187"/>
          </a:xfrm>
          <a:prstGeom prst="roundRect">
            <a:avLst/>
          </a:prstGeom>
          <a:solidFill>
            <a:srgbClr val="2C673B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cxnSp>
        <p:nvCxnSpPr>
          <p:cNvPr id="84" name="Straight Connector 83"/>
          <p:cNvCxnSpPr/>
          <p:nvPr/>
        </p:nvCxnSpPr>
        <p:spPr>
          <a:xfrm>
            <a:off x="3443288" y="5022850"/>
            <a:ext cx="506412" cy="3175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5257800" y="6945313"/>
            <a:ext cx="795338" cy="185737"/>
          </a:xfrm>
          <a:prstGeom prst="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cxnSp>
        <p:nvCxnSpPr>
          <p:cNvPr id="86" name="Straight Connector 85"/>
          <p:cNvCxnSpPr/>
          <p:nvPr/>
        </p:nvCxnSpPr>
        <p:spPr>
          <a:xfrm>
            <a:off x="5205413" y="7038975"/>
            <a:ext cx="982662" cy="0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Rounded Rectangle 88"/>
          <p:cNvSpPr/>
          <p:nvPr/>
        </p:nvSpPr>
        <p:spPr>
          <a:xfrm>
            <a:off x="6040438" y="9920288"/>
            <a:ext cx="2603500" cy="2493961"/>
          </a:xfrm>
          <a:prstGeom prst="round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90" name="Rounded Rectangle 89"/>
          <p:cNvSpPr/>
          <p:nvPr/>
        </p:nvSpPr>
        <p:spPr>
          <a:xfrm>
            <a:off x="490538" y="8248650"/>
            <a:ext cx="2603500" cy="4165600"/>
          </a:xfrm>
          <a:prstGeom prst="round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92" name="Oval 91"/>
          <p:cNvSpPr/>
          <p:nvPr/>
        </p:nvSpPr>
        <p:spPr>
          <a:xfrm>
            <a:off x="3833813" y="8548688"/>
            <a:ext cx="1474787" cy="1474787"/>
          </a:xfrm>
          <a:prstGeom prst="ellipse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93" name="Oval 92"/>
          <p:cNvSpPr/>
          <p:nvPr/>
        </p:nvSpPr>
        <p:spPr>
          <a:xfrm>
            <a:off x="3944938" y="8658225"/>
            <a:ext cx="1254125" cy="1252538"/>
          </a:xfrm>
          <a:prstGeom prst="ellipse">
            <a:avLst/>
          </a:prstGeom>
          <a:solidFill>
            <a:srgbClr val="6D982D"/>
          </a:solidFill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8217" name="Title 1"/>
          <p:cNvSpPr txBox="1">
            <a:spLocks/>
          </p:cNvSpPr>
          <p:nvPr/>
        </p:nvSpPr>
        <p:spPr bwMode="auto">
          <a:xfrm>
            <a:off x="3889375" y="9045575"/>
            <a:ext cx="13652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1400" b="1" dirty="0" smtClean="0">
                <a:solidFill>
                  <a:srgbClr val="FFFFFF"/>
                </a:solidFill>
                <a:latin typeface="Georgia" pitchFamily="18" charset="0"/>
              </a:rPr>
              <a:t>GEOGEBRA</a:t>
            </a:r>
            <a:endParaRPr lang="en-US" altLang="pt-BR" sz="1400" b="1" dirty="0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3833813" y="10612438"/>
            <a:ext cx="1474787" cy="1474787"/>
          </a:xfrm>
          <a:prstGeom prst="ellipse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97" name="Oval 96"/>
          <p:cNvSpPr/>
          <p:nvPr/>
        </p:nvSpPr>
        <p:spPr>
          <a:xfrm>
            <a:off x="3944938" y="10721975"/>
            <a:ext cx="1254125" cy="1254125"/>
          </a:xfrm>
          <a:prstGeom prst="ellipse">
            <a:avLst/>
          </a:prstGeom>
          <a:solidFill>
            <a:srgbClr val="1F5481"/>
          </a:solidFill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8220" name="Title 1"/>
          <p:cNvSpPr txBox="1">
            <a:spLocks/>
          </p:cNvSpPr>
          <p:nvPr/>
        </p:nvSpPr>
        <p:spPr bwMode="auto">
          <a:xfrm>
            <a:off x="3889375" y="11131550"/>
            <a:ext cx="13652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2400" b="1" dirty="0" smtClean="0">
                <a:solidFill>
                  <a:srgbClr val="FFFFFF"/>
                </a:solidFill>
                <a:latin typeface="Georgia" pitchFamily="18" charset="0"/>
              </a:rPr>
              <a:t>2ª Aula</a:t>
            </a:r>
            <a:endParaRPr lang="en-US" altLang="pt-BR" sz="2400" b="1" dirty="0">
              <a:solidFill>
                <a:srgbClr val="FFFFFF"/>
              </a:solidFill>
              <a:latin typeface="Georgia" pitchFamily="18" charset="0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4567238" y="9901238"/>
            <a:ext cx="0" cy="820737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3094038" y="9240838"/>
            <a:ext cx="795337" cy="187325"/>
          </a:xfrm>
          <a:prstGeom prst="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01" name="Rounded Rectangle 100"/>
          <p:cNvSpPr/>
          <p:nvPr/>
        </p:nvSpPr>
        <p:spPr>
          <a:xfrm>
            <a:off x="490539" y="8428037"/>
            <a:ext cx="3343274" cy="4065587"/>
          </a:xfrm>
          <a:prstGeom prst="roundRect">
            <a:avLst/>
          </a:prstGeom>
          <a:solidFill>
            <a:srgbClr val="6D982D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02" name="Rounded Rectangle 101"/>
          <p:cNvSpPr/>
          <p:nvPr/>
        </p:nvSpPr>
        <p:spPr>
          <a:xfrm>
            <a:off x="5882775" y="9354345"/>
            <a:ext cx="3068720" cy="3139280"/>
          </a:xfrm>
          <a:prstGeom prst="roundRect">
            <a:avLst/>
          </a:prstGeom>
          <a:solidFill>
            <a:srgbClr val="1F548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cxnSp>
        <p:nvCxnSpPr>
          <p:cNvPr id="103" name="Straight Connector 102"/>
          <p:cNvCxnSpPr/>
          <p:nvPr/>
        </p:nvCxnSpPr>
        <p:spPr>
          <a:xfrm flipV="1">
            <a:off x="3799036" y="9337675"/>
            <a:ext cx="145902" cy="33338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5254625" y="11256963"/>
            <a:ext cx="793750" cy="185737"/>
          </a:xfrm>
          <a:prstGeom prst="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cxnSp>
        <p:nvCxnSpPr>
          <p:cNvPr id="105" name="Straight Connector 104"/>
          <p:cNvCxnSpPr/>
          <p:nvPr/>
        </p:nvCxnSpPr>
        <p:spPr>
          <a:xfrm>
            <a:off x="5200650" y="11350625"/>
            <a:ext cx="982663" cy="0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93" idx="0"/>
          </p:cNvCxnSpPr>
          <p:nvPr/>
        </p:nvCxnSpPr>
        <p:spPr>
          <a:xfrm>
            <a:off x="4572000" y="7664450"/>
            <a:ext cx="0" cy="99377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6067425" y="12598400"/>
            <a:ext cx="2603500" cy="4165600"/>
          </a:xfrm>
          <a:prstGeom prst="round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45" name="Rounded Rectangle 44"/>
          <p:cNvSpPr/>
          <p:nvPr/>
        </p:nvSpPr>
        <p:spPr>
          <a:xfrm>
            <a:off x="517525" y="12598400"/>
            <a:ext cx="2603500" cy="4165600"/>
          </a:xfrm>
          <a:prstGeom prst="round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46" name="Oval 45"/>
          <p:cNvSpPr/>
          <p:nvPr/>
        </p:nvSpPr>
        <p:spPr>
          <a:xfrm>
            <a:off x="3860800" y="12898438"/>
            <a:ext cx="1474788" cy="1474787"/>
          </a:xfrm>
          <a:prstGeom prst="ellipse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48" name="Oval 47"/>
          <p:cNvSpPr/>
          <p:nvPr/>
        </p:nvSpPr>
        <p:spPr>
          <a:xfrm>
            <a:off x="3971925" y="13007975"/>
            <a:ext cx="1252538" cy="1252538"/>
          </a:xfrm>
          <a:prstGeom prst="ellipse">
            <a:avLst/>
          </a:prstGeom>
          <a:solidFill>
            <a:srgbClr val="2C673B"/>
          </a:solidFill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51" name="Oval 50"/>
          <p:cNvSpPr/>
          <p:nvPr/>
        </p:nvSpPr>
        <p:spPr>
          <a:xfrm>
            <a:off x="3860800" y="14962188"/>
            <a:ext cx="1474788" cy="1474787"/>
          </a:xfrm>
          <a:prstGeom prst="ellipse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52" name="Oval 51"/>
          <p:cNvSpPr/>
          <p:nvPr/>
        </p:nvSpPr>
        <p:spPr>
          <a:xfrm>
            <a:off x="3971925" y="15071725"/>
            <a:ext cx="1252538" cy="1254125"/>
          </a:xfrm>
          <a:prstGeom prst="ellipse">
            <a:avLst/>
          </a:prstGeom>
          <a:solidFill>
            <a:srgbClr val="6D982D"/>
          </a:solidFill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8236" name="Title 1"/>
          <p:cNvSpPr txBox="1">
            <a:spLocks/>
          </p:cNvSpPr>
          <p:nvPr/>
        </p:nvSpPr>
        <p:spPr bwMode="auto">
          <a:xfrm>
            <a:off x="3916363" y="15481300"/>
            <a:ext cx="136366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2000" b="1" dirty="0" smtClean="0">
                <a:solidFill>
                  <a:srgbClr val="FFFFFF"/>
                </a:solidFill>
                <a:latin typeface="Georgia" pitchFamily="18" charset="0"/>
              </a:rPr>
              <a:t>3ª Aula</a:t>
            </a:r>
            <a:endParaRPr lang="en-US" altLang="pt-BR" sz="2000" b="1" dirty="0">
              <a:solidFill>
                <a:srgbClr val="FFFFFF"/>
              </a:solidFill>
              <a:latin typeface="Georgia" pitchFamily="18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4594225" y="14250988"/>
            <a:ext cx="0" cy="820737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3121025" y="13590588"/>
            <a:ext cx="795338" cy="187325"/>
          </a:xfrm>
          <a:prstGeom prst="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58" name="Rounded Rectangle 57"/>
          <p:cNvSpPr/>
          <p:nvPr/>
        </p:nvSpPr>
        <p:spPr>
          <a:xfrm>
            <a:off x="669925" y="13007974"/>
            <a:ext cx="2303463" cy="3282951"/>
          </a:xfrm>
          <a:prstGeom prst="roundRect">
            <a:avLst/>
          </a:prstGeom>
          <a:solidFill>
            <a:srgbClr val="2C673B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60" name="Rounded Rectangle 59"/>
          <p:cNvSpPr/>
          <p:nvPr/>
        </p:nvSpPr>
        <p:spPr>
          <a:xfrm>
            <a:off x="6210300" y="12777788"/>
            <a:ext cx="2303463" cy="3835400"/>
          </a:xfrm>
          <a:prstGeom prst="roundRect">
            <a:avLst/>
          </a:prstGeom>
          <a:solidFill>
            <a:srgbClr val="6D982D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cxnSp>
        <p:nvCxnSpPr>
          <p:cNvPr id="61" name="Straight Connector 60"/>
          <p:cNvCxnSpPr/>
          <p:nvPr/>
        </p:nvCxnSpPr>
        <p:spPr>
          <a:xfrm>
            <a:off x="2973388" y="13687425"/>
            <a:ext cx="998537" cy="0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5280025" y="15606713"/>
            <a:ext cx="795338" cy="185737"/>
          </a:xfrm>
          <a:prstGeom prst="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cxnSp>
        <p:nvCxnSpPr>
          <p:cNvPr id="63" name="Straight Connector 62"/>
          <p:cNvCxnSpPr/>
          <p:nvPr/>
        </p:nvCxnSpPr>
        <p:spPr>
          <a:xfrm>
            <a:off x="5227638" y="15700375"/>
            <a:ext cx="982662" cy="0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/>
          <p:cNvSpPr/>
          <p:nvPr/>
        </p:nvSpPr>
        <p:spPr>
          <a:xfrm>
            <a:off x="6062663" y="16910050"/>
            <a:ext cx="2603500" cy="5075238"/>
          </a:xfrm>
          <a:prstGeom prst="round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68" name="Rounded Rectangle 67"/>
          <p:cNvSpPr/>
          <p:nvPr/>
        </p:nvSpPr>
        <p:spPr>
          <a:xfrm>
            <a:off x="512763" y="16910050"/>
            <a:ext cx="2603500" cy="4165600"/>
          </a:xfrm>
          <a:prstGeom prst="round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69" name="Oval 68"/>
          <p:cNvSpPr/>
          <p:nvPr/>
        </p:nvSpPr>
        <p:spPr>
          <a:xfrm>
            <a:off x="3856038" y="17210088"/>
            <a:ext cx="1474787" cy="1474787"/>
          </a:xfrm>
          <a:prstGeom prst="ellipse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0" name="Oval 69"/>
          <p:cNvSpPr/>
          <p:nvPr/>
        </p:nvSpPr>
        <p:spPr>
          <a:xfrm>
            <a:off x="3541713" y="17319624"/>
            <a:ext cx="2200274" cy="1781175"/>
          </a:xfrm>
          <a:prstGeom prst="ellipse">
            <a:avLst/>
          </a:prstGeom>
          <a:solidFill>
            <a:srgbClr val="1F5481"/>
          </a:solidFill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8248" name="Title 1"/>
          <p:cNvSpPr txBox="1">
            <a:spLocks/>
          </p:cNvSpPr>
          <p:nvPr/>
        </p:nvSpPr>
        <p:spPr bwMode="auto">
          <a:xfrm>
            <a:off x="3467100" y="17824450"/>
            <a:ext cx="2274887" cy="73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2000" b="1" dirty="0" err="1" smtClean="0">
                <a:solidFill>
                  <a:srgbClr val="FFFFFF"/>
                </a:solidFill>
                <a:latin typeface="Georgia" pitchFamily="18" charset="0"/>
              </a:rPr>
              <a:t>Complemento</a:t>
            </a:r>
            <a:endParaRPr lang="en-US" altLang="pt-BR" sz="2000" b="1" dirty="0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3856038" y="19273838"/>
            <a:ext cx="1474787" cy="1474787"/>
          </a:xfrm>
          <a:prstGeom prst="ellipse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4" name="Oval 73"/>
          <p:cNvSpPr/>
          <p:nvPr/>
        </p:nvSpPr>
        <p:spPr>
          <a:xfrm>
            <a:off x="3541713" y="19383375"/>
            <a:ext cx="2113756" cy="1254125"/>
          </a:xfrm>
          <a:prstGeom prst="ellipse">
            <a:avLst/>
          </a:prstGeom>
          <a:solidFill>
            <a:srgbClr val="2C673B"/>
          </a:solidFill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8251" name="Title 1"/>
          <p:cNvSpPr txBox="1">
            <a:spLocks/>
          </p:cNvSpPr>
          <p:nvPr/>
        </p:nvSpPr>
        <p:spPr bwMode="auto">
          <a:xfrm>
            <a:off x="3591342" y="19785012"/>
            <a:ext cx="217963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2800" b="1" dirty="0" err="1" smtClean="0">
                <a:solidFill>
                  <a:srgbClr val="FFFFFF"/>
                </a:solidFill>
                <a:latin typeface="Georgia" pitchFamily="18" charset="0"/>
              </a:rPr>
              <a:t>Avaliação</a:t>
            </a:r>
            <a:endParaRPr lang="en-US" altLang="pt-BR" sz="2800" b="1" dirty="0">
              <a:solidFill>
                <a:srgbClr val="FFFFFF"/>
              </a:solidFill>
              <a:latin typeface="Georgia" pitchFamily="18" charset="0"/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4589463" y="18562638"/>
            <a:ext cx="0" cy="820737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ounded Rectangle 79"/>
          <p:cNvSpPr/>
          <p:nvPr/>
        </p:nvSpPr>
        <p:spPr>
          <a:xfrm>
            <a:off x="665163" y="17089438"/>
            <a:ext cx="2305050" cy="3835400"/>
          </a:xfrm>
          <a:prstGeom prst="roundRect">
            <a:avLst/>
          </a:prstGeom>
          <a:solidFill>
            <a:srgbClr val="1F548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81" name="Rounded Rectangle 80"/>
          <p:cNvSpPr/>
          <p:nvPr/>
        </p:nvSpPr>
        <p:spPr>
          <a:xfrm>
            <a:off x="6205538" y="17089437"/>
            <a:ext cx="2303462" cy="4811645"/>
          </a:xfrm>
          <a:prstGeom prst="roundRect">
            <a:avLst/>
          </a:prstGeom>
          <a:solidFill>
            <a:srgbClr val="2C673B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cxnSp>
        <p:nvCxnSpPr>
          <p:cNvPr id="82" name="Straight Connector 81"/>
          <p:cNvCxnSpPr>
            <a:endCxn id="70" idx="2"/>
          </p:cNvCxnSpPr>
          <p:nvPr/>
        </p:nvCxnSpPr>
        <p:spPr>
          <a:xfrm>
            <a:off x="2975769" y="18210211"/>
            <a:ext cx="565944" cy="1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74" idx="6"/>
          </p:cNvCxnSpPr>
          <p:nvPr/>
        </p:nvCxnSpPr>
        <p:spPr>
          <a:xfrm>
            <a:off x="5655469" y="20010438"/>
            <a:ext cx="550069" cy="1587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endCxn id="70" idx="0"/>
          </p:cNvCxnSpPr>
          <p:nvPr/>
        </p:nvCxnSpPr>
        <p:spPr>
          <a:xfrm>
            <a:off x="4594225" y="16325850"/>
            <a:ext cx="47625" cy="993774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4570413" y="11979275"/>
            <a:ext cx="3175" cy="102870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261" name="Group 24"/>
          <p:cNvGrpSpPr>
            <a:grpSpLocks/>
          </p:cNvGrpSpPr>
          <p:nvPr/>
        </p:nvGrpSpPr>
        <p:grpSpPr bwMode="auto">
          <a:xfrm>
            <a:off x="0" y="26952575"/>
            <a:ext cx="9144000" cy="479425"/>
            <a:chOff x="17733" y="26952288"/>
            <a:chExt cx="9144000" cy="479714"/>
          </a:xfrm>
        </p:grpSpPr>
        <p:sp>
          <p:nvSpPr>
            <p:cNvPr id="114" name="Rectangle 113"/>
            <p:cNvSpPr/>
            <p:nvPr/>
          </p:nvSpPr>
          <p:spPr>
            <a:xfrm>
              <a:off x="17733" y="26952288"/>
              <a:ext cx="1169988" cy="479714"/>
            </a:xfrm>
            <a:prstGeom prst="rect">
              <a:avLst/>
            </a:prstGeom>
            <a:solidFill>
              <a:srgbClr val="6D98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1146446" y="26952288"/>
              <a:ext cx="1168400" cy="479714"/>
            </a:xfrm>
            <a:prstGeom prst="rect">
              <a:avLst/>
            </a:prstGeom>
            <a:solidFill>
              <a:srgbClr val="1F548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2314846" y="26952288"/>
              <a:ext cx="1169987" cy="479714"/>
            </a:xfrm>
            <a:prstGeom prst="rect">
              <a:avLst/>
            </a:prstGeom>
            <a:solidFill>
              <a:srgbClr val="2C67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3461021" y="26952288"/>
              <a:ext cx="1168400" cy="479714"/>
            </a:xfrm>
            <a:prstGeom prst="rect">
              <a:avLst/>
            </a:prstGeom>
            <a:solidFill>
              <a:srgbClr val="6D98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4588146" y="26952288"/>
              <a:ext cx="1169987" cy="479714"/>
            </a:xfrm>
            <a:prstGeom prst="rect">
              <a:avLst/>
            </a:prstGeom>
            <a:solidFill>
              <a:srgbClr val="1F548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758133" y="26952288"/>
              <a:ext cx="1169988" cy="479714"/>
            </a:xfrm>
            <a:prstGeom prst="rect">
              <a:avLst/>
            </a:prstGeom>
            <a:solidFill>
              <a:srgbClr val="2C67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864621" y="26952288"/>
              <a:ext cx="1168400" cy="479714"/>
            </a:xfrm>
            <a:prstGeom prst="rect">
              <a:avLst/>
            </a:prstGeom>
            <a:solidFill>
              <a:srgbClr val="6D98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7991746" y="26952288"/>
              <a:ext cx="1169987" cy="479714"/>
            </a:xfrm>
            <a:prstGeom prst="rect">
              <a:avLst/>
            </a:prstGeom>
            <a:solidFill>
              <a:srgbClr val="1F548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</p:grpSp>
      <p:sp>
        <p:nvSpPr>
          <p:cNvPr id="136" name="Rounded Rectangle 135"/>
          <p:cNvSpPr/>
          <p:nvPr/>
        </p:nvSpPr>
        <p:spPr>
          <a:xfrm>
            <a:off x="6091238" y="22265480"/>
            <a:ext cx="2603500" cy="3128169"/>
          </a:xfrm>
          <a:prstGeom prst="round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37" name="Rounded Rectangle 136"/>
          <p:cNvSpPr/>
          <p:nvPr/>
        </p:nvSpPr>
        <p:spPr>
          <a:xfrm>
            <a:off x="541338" y="21228050"/>
            <a:ext cx="2603500" cy="4165600"/>
          </a:xfrm>
          <a:prstGeom prst="round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38" name="Oval 137"/>
          <p:cNvSpPr/>
          <p:nvPr/>
        </p:nvSpPr>
        <p:spPr>
          <a:xfrm>
            <a:off x="3883025" y="21528088"/>
            <a:ext cx="1476375" cy="1474787"/>
          </a:xfrm>
          <a:prstGeom prst="ellipse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39" name="Oval 138"/>
          <p:cNvSpPr/>
          <p:nvPr/>
        </p:nvSpPr>
        <p:spPr>
          <a:xfrm>
            <a:off x="3995738" y="21637625"/>
            <a:ext cx="1252537" cy="1252538"/>
          </a:xfrm>
          <a:prstGeom prst="ellipse">
            <a:avLst/>
          </a:prstGeom>
          <a:solidFill>
            <a:srgbClr val="6D982D"/>
          </a:solidFill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8267" name="Title 1"/>
          <p:cNvSpPr txBox="1">
            <a:spLocks/>
          </p:cNvSpPr>
          <p:nvPr/>
        </p:nvSpPr>
        <p:spPr bwMode="auto">
          <a:xfrm>
            <a:off x="3965575" y="22025936"/>
            <a:ext cx="13652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1800" b="1" dirty="0" err="1" smtClean="0">
                <a:solidFill>
                  <a:srgbClr val="FFFFFF"/>
                </a:solidFill>
                <a:latin typeface="Georgia" pitchFamily="18" charset="0"/>
              </a:rPr>
              <a:t>Público</a:t>
            </a:r>
            <a:endParaRPr lang="en-US" altLang="pt-BR" sz="1800" b="1" dirty="0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3883025" y="23591838"/>
            <a:ext cx="1476375" cy="1476375"/>
          </a:xfrm>
          <a:prstGeom prst="ellipse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42" name="Oval 141"/>
          <p:cNvSpPr/>
          <p:nvPr/>
        </p:nvSpPr>
        <p:spPr>
          <a:xfrm>
            <a:off x="3995738" y="23702963"/>
            <a:ext cx="1252537" cy="1252537"/>
          </a:xfrm>
          <a:prstGeom prst="ellipse">
            <a:avLst/>
          </a:prstGeom>
          <a:solidFill>
            <a:srgbClr val="1F5481"/>
          </a:solidFill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8270" name="Title 1"/>
          <p:cNvSpPr txBox="1">
            <a:spLocks/>
          </p:cNvSpPr>
          <p:nvPr/>
        </p:nvSpPr>
        <p:spPr bwMode="auto">
          <a:xfrm>
            <a:off x="3916363" y="24018811"/>
            <a:ext cx="13652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1800" b="1" dirty="0" err="1" smtClean="0">
                <a:solidFill>
                  <a:srgbClr val="FFFFFF"/>
                </a:solidFill>
                <a:latin typeface="Georgia" pitchFamily="18" charset="0"/>
              </a:rPr>
              <a:t>Recursos</a:t>
            </a:r>
            <a:endParaRPr lang="en-US" altLang="pt-BR" sz="1800" b="1" dirty="0">
              <a:solidFill>
                <a:srgbClr val="FFFFFF"/>
              </a:solidFill>
              <a:latin typeface="Georgia" pitchFamily="18" charset="0"/>
            </a:endParaRPr>
          </a:p>
        </p:txBody>
      </p:sp>
      <p:cxnSp>
        <p:nvCxnSpPr>
          <p:cNvPr id="144" name="Straight Connector 143"/>
          <p:cNvCxnSpPr/>
          <p:nvPr/>
        </p:nvCxnSpPr>
        <p:spPr>
          <a:xfrm>
            <a:off x="4618038" y="22880638"/>
            <a:ext cx="0" cy="82232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Rectangle 144"/>
          <p:cNvSpPr/>
          <p:nvPr/>
        </p:nvSpPr>
        <p:spPr>
          <a:xfrm>
            <a:off x="3144838" y="22220238"/>
            <a:ext cx="793750" cy="187325"/>
          </a:xfrm>
          <a:prstGeom prst="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46" name="Rounded Rectangle 145"/>
          <p:cNvSpPr/>
          <p:nvPr/>
        </p:nvSpPr>
        <p:spPr>
          <a:xfrm>
            <a:off x="693738" y="21407438"/>
            <a:ext cx="2303462" cy="3835400"/>
          </a:xfrm>
          <a:prstGeom prst="roundRect">
            <a:avLst/>
          </a:prstGeom>
          <a:solidFill>
            <a:srgbClr val="6D982D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47" name="Rounded Rectangle 146"/>
          <p:cNvSpPr/>
          <p:nvPr/>
        </p:nvSpPr>
        <p:spPr>
          <a:xfrm>
            <a:off x="6232525" y="23002874"/>
            <a:ext cx="2305050" cy="2239963"/>
          </a:xfrm>
          <a:prstGeom prst="roundRect">
            <a:avLst/>
          </a:prstGeom>
          <a:solidFill>
            <a:srgbClr val="1F548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cxnSp>
        <p:nvCxnSpPr>
          <p:cNvPr id="148" name="Straight Connector 147"/>
          <p:cNvCxnSpPr/>
          <p:nvPr/>
        </p:nvCxnSpPr>
        <p:spPr>
          <a:xfrm>
            <a:off x="2997200" y="22317075"/>
            <a:ext cx="998538" cy="0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Rectangle 148"/>
          <p:cNvSpPr/>
          <p:nvPr/>
        </p:nvSpPr>
        <p:spPr>
          <a:xfrm>
            <a:off x="5303838" y="24236363"/>
            <a:ext cx="795337" cy="185737"/>
          </a:xfrm>
          <a:prstGeom prst="rect">
            <a:avLst/>
          </a:prstGeom>
          <a:solidFill>
            <a:srgbClr val="0A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cxnSp>
        <p:nvCxnSpPr>
          <p:cNvPr id="150" name="Straight Connector 149"/>
          <p:cNvCxnSpPr/>
          <p:nvPr/>
        </p:nvCxnSpPr>
        <p:spPr>
          <a:xfrm>
            <a:off x="5251450" y="24331613"/>
            <a:ext cx="981075" cy="0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4611688" y="20661313"/>
            <a:ext cx="0" cy="99377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279" name="Group 179"/>
          <p:cNvGrpSpPr>
            <a:grpSpLocks/>
          </p:cNvGrpSpPr>
          <p:nvPr/>
        </p:nvGrpSpPr>
        <p:grpSpPr bwMode="auto">
          <a:xfrm>
            <a:off x="-4763" y="-26988"/>
            <a:ext cx="9144001" cy="481013"/>
            <a:chOff x="17733" y="26952288"/>
            <a:chExt cx="9144000" cy="479714"/>
          </a:xfrm>
        </p:grpSpPr>
        <p:sp>
          <p:nvSpPr>
            <p:cNvPr id="181" name="Rectangle 180"/>
            <p:cNvSpPr/>
            <p:nvPr/>
          </p:nvSpPr>
          <p:spPr>
            <a:xfrm>
              <a:off x="17733" y="26952288"/>
              <a:ext cx="1169988" cy="479714"/>
            </a:xfrm>
            <a:prstGeom prst="rect">
              <a:avLst/>
            </a:prstGeom>
            <a:solidFill>
              <a:srgbClr val="6D98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1146446" y="26952288"/>
              <a:ext cx="1168400" cy="479714"/>
            </a:xfrm>
            <a:prstGeom prst="rect">
              <a:avLst/>
            </a:prstGeom>
            <a:solidFill>
              <a:srgbClr val="1F548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2314846" y="26952288"/>
              <a:ext cx="1169988" cy="479714"/>
            </a:xfrm>
            <a:prstGeom prst="rect">
              <a:avLst/>
            </a:prstGeom>
            <a:solidFill>
              <a:srgbClr val="2C67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3461021" y="26952288"/>
              <a:ext cx="1168400" cy="479714"/>
            </a:xfrm>
            <a:prstGeom prst="rect">
              <a:avLst/>
            </a:prstGeom>
            <a:solidFill>
              <a:srgbClr val="6D98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4588146" y="26952288"/>
              <a:ext cx="1169988" cy="479714"/>
            </a:xfrm>
            <a:prstGeom prst="rect">
              <a:avLst/>
            </a:prstGeom>
            <a:solidFill>
              <a:srgbClr val="1F548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5758133" y="26952288"/>
              <a:ext cx="1169987" cy="479714"/>
            </a:xfrm>
            <a:prstGeom prst="rect">
              <a:avLst/>
            </a:prstGeom>
            <a:solidFill>
              <a:srgbClr val="2C67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6864620" y="26952288"/>
              <a:ext cx="1168400" cy="479714"/>
            </a:xfrm>
            <a:prstGeom prst="rect">
              <a:avLst/>
            </a:prstGeom>
            <a:solidFill>
              <a:srgbClr val="6D98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7991745" y="26952288"/>
              <a:ext cx="1169988" cy="479714"/>
            </a:xfrm>
            <a:prstGeom prst="rect">
              <a:avLst/>
            </a:prstGeom>
            <a:solidFill>
              <a:srgbClr val="1F548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</p:grpSp>
      <p:cxnSp>
        <p:nvCxnSpPr>
          <p:cNvPr id="47" name="Straight Connector 46"/>
          <p:cNvCxnSpPr>
            <a:endCxn id="40" idx="0"/>
          </p:cNvCxnSpPr>
          <p:nvPr/>
        </p:nvCxnSpPr>
        <p:spPr>
          <a:xfrm>
            <a:off x="4572000" y="3475038"/>
            <a:ext cx="4763" cy="871537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81" name="TextBox 105"/>
          <p:cNvSpPr txBox="1">
            <a:spLocks noChangeArrowheads="1"/>
          </p:cNvSpPr>
          <p:nvPr/>
        </p:nvSpPr>
        <p:spPr bwMode="auto">
          <a:xfrm>
            <a:off x="981074" y="4053296"/>
            <a:ext cx="2173288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pt-BR" sz="2000" dirty="0">
                <a:solidFill>
                  <a:schemeClr val="bg1"/>
                </a:solidFill>
              </a:rPr>
              <a:t>Características dos triângulos.</a:t>
            </a:r>
          </a:p>
          <a:p>
            <a:r>
              <a:rPr lang="pt-BR" sz="2000" dirty="0">
                <a:solidFill>
                  <a:schemeClr val="bg1"/>
                </a:solidFill>
              </a:rPr>
              <a:t>Área de quadrados e retângulos.</a:t>
            </a:r>
          </a:p>
          <a:p>
            <a:r>
              <a:rPr lang="pt-BR" sz="2000" dirty="0">
                <a:solidFill>
                  <a:schemeClr val="bg1"/>
                </a:solidFill>
              </a:rPr>
              <a:t>Relações trigonométricas no triângulo retângulo.</a:t>
            </a:r>
          </a:p>
          <a:p>
            <a:r>
              <a:rPr lang="pt-BR" sz="2000" dirty="0">
                <a:solidFill>
                  <a:schemeClr val="bg1"/>
                </a:solidFill>
              </a:rPr>
              <a:t>Noções básicas do Software </a:t>
            </a:r>
            <a:endParaRPr lang="pt-BR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pt-BR" sz="2000" dirty="0" err="1" smtClean="0">
                <a:solidFill>
                  <a:schemeClr val="bg1"/>
                </a:solidFill>
              </a:rPr>
              <a:t>GeoGebra</a:t>
            </a:r>
            <a:r>
              <a:rPr lang="pt-BR" sz="2000" dirty="0" smtClean="0">
                <a:solidFill>
                  <a:schemeClr val="bg1"/>
                </a:solidFill>
              </a:rPr>
              <a:t>.</a:t>
            </a:r>
            <a:endParaRPr lang="pt-BR" sz="20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pt-BR" sz="2000" dirty="0" smtClean="0">
                <a:solidFill>
                  <a:schemeClr val="bg1"/>
                </a:solidFill>
              </a:rPr>
              <a:t>!</a:t>
            </a:r>
            <a:endParaRPr lang="en-US" altLang="pt-BR" sz="2000" dirty="0">
              <a:solidFill>
                <a:schemeClr val="bg1"/>
              </a:solidFill>
            </a:endParaRPr>
          </a:p>
        </p:txBody>
      </p:sp>
      <p:sp>
        <p:nvSpPr>
          <p:cNvPr id="8284" name="TextBox 108"/>
          <p:cNvSpPr txBox="1">
            <a:spLocks noChangeArrowheads="1"/>
          </p:cNvSpPr>
          <p:nvPr/>
        </p:nvSpPr>
        <p:spPr bwMode="auto">
          <a:xfrm>
            <a:off x="6210300" y="4106362"/>
            <a:ext cx="2173287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t-BR" sz="1800" dirty="0" smtClean="0">
                <a:solidFill>
                  <a:schemeClr val="bg1"/>
                </a:solidFill>
              </a:rPr>
              <a:t>- Nesta </a:t>
            </a:r>
            <a:r>
              <a:rPr lang="pt-BR" sz="1800" dirty="0">
                <a:solidFill>
                  <a:schemeClr val="bg1"/>
                </a:solidFill>
              </a:rPr>
              <a:t>aula, é apresentada uma atividade investigativa, composta por situações-problemas em que os alunos terão que mobilizar conhecimentos já adquiridos e estratégias, para verificar o problema </a:t>
            </a:r>
            <a:r>
              <a:rPr lang="pt-BR" sz="1800" dirty="0" smtClean="0">
                <a:solidFill>
                  <a:schemeClr val="bg1"/>
                </a:solidFill>
              </a:rPr>
              <a:t>proposto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t-BR" sz="1800" i="1" dirty="0" smtClean="0">
                <a:solidFill>
                  <a:schemeClr val="bg1"/>
                </a:solidFill>
              </a:rPr>
              <a:t>- Essa </a:t>
            </a:r>
            <a:r>
              <a:rPr lang="pt-BR" sz="1800" i="1" dirty="0">
                <a:solidFill>
                  <a:schemeClr val="bg1"/>
                </a:solidFill>
              </a:rPr>
              <a:t>aula deve ser desenvolvida em um laboratório de informática</a:t>
            </a:r>
            <a:endParaRPr lang="en-US" altLang="pt-BR" sz="1800" dirty="0">
              <a:solidFill>
                <a:schemeClr val="bg1"/>
              </a:solidFill>
            </a:endParaRPr>
          </a:p>
        </p:txBody>
      </p:sp>
      <p:sp>
        <p:nvSpPr>
          <p:cNvPr id="8287" name="TextBox 112"/>
          <p:cNvSpPr txBox="1">
            <a:spLocks noChangeArrowheads="1"/>
          </p:cNvSpPr>
          <p:nvPr/>
        </p:nvSpPr>
        <p:spPr bwMode="auto">
          <a:xfrm>
            <a:off x="981074" y="8675955"/>
            <a:ext cx="217328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sz="1800" dirty="0">
                <a:solidFill>
                  <a:schemeClr val="bg1"/>
                </a:solidFill>
              </a:rPr>
              <a:t>Nesta aula, a verificação do Teorema de Pitágoras será estudada com o auxílio do software </a:t>
            </a:r>
            <a:r>
              <a:rPr lang="pt-BR" sz="1800" dirty="0" err="1">
                <a:solidFill>
                  <a:schemeClr val="bg1"/>
                </a:solidFill>
              </a:rPr>
              <a:t>GeoGebra</a:t>
            </a:r>
            <a:r>
              <a:rPr lang="pt-BR" sz="1800" dirty="0" smtClean="0">
                <a:solidFill>
                  <a:schemeClr val="bg1"/>
                </a:solidFill>
              </a:rPr>
              <a:t>.</a:t>
            </a:r>
            <a:endParaRPr lang="en-US" altLang="pt-BR" sz="1800" dirty="0">
              <a:solidFill>
                <a:schemeClr val="bg1"/>
              </a:solidFill>
            </a:endParaRPr>
          </a:p>
        </p:txBody>
      </p:sp>
      <p:sp>
        <p:nvSpPr>
          <p:cNvPr id="8289" name="TextBox 124"/>
          <p:cNvSpPr txBox="1">
            <a:spLocks noChangeArrowheads="1"/>
          </p:cNvSpPr>
          <p:nvPr/>
        </p:nvSpPr>
        <p:spPr bwMode="auto">
          <a:xfrm>
            <a:off x="6253163" y="9371013"/>
            <a:ext cx="21732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sz="1600" dirty="0" smtClean="0">
                <a:solidFill>
                  <a:schemeClr val="bg1"/>
                </a:solidFill>
              </a:rPr>
              <a:t>Solicita-se </a:t>
            </a:r>
            <a:r>
              <a:rPr lang="pt-BR" sz="1600" dirty="0">
                <a:solidFill>
                  <a:schemeClr val="bg1"/>
                </a:solidFill>
              </a:rPr>
              <a:t>aos alunos que construam um triângulo retângulo no </a:t>
            </a:r>
            <a:r>
              <a:rPr lang="pt-BR" sz="1600" dirty="0" err="1">
                <a:solidFill>
                  <a:schemeClr val="bg1"/>
                </a:solidFill>
              </a:rPr>
              <a:t>GeoGebra</a:t>
            </a:r>
            <a:r>
              <a:rPr lang="pt-BR" sz="1600" dirty="0">
                <a:solidFill>
                  <a:schemeClr val="bg1"/>
                </a:solidFill>
              </a:rPr>
              <a:t>.</a:t>
            </a:r>
            <a:endParaRPr lang="en-US" altLang="pt-BR" sz="1600" dirty="0">
              <a:solidFill>
                <a:schemeClr val="bg1"/>
              </a:solidFill>
            </a:endParaRPr>
          </a:p>
        </p:txBody>
      </p:sp>
      <p:sp>
        <p:nvSpPr>
          <p:cNvPr id="8293" name="TextBox 127"/>
          <p:cNvSpPr txBox="1">
            <a:spLocks noChangeArrowheads="1"/>
          </p:cNvSpPr>
          <p:nvPr/>
        </p:nvSpPr>
        <p:spPr bwMode="auto">
          <a:xfrm>
            <a:off x="746125" y="13049984"/>
            <a:ext cx="217328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pt-BR" sz="2000" dirty="0" err="1" smtClean="0">
                <a:solidFill>
                  <a:schemeClr val="bg1"/>
                </a:solidFill>
              </a:rPr>
              <a:t>Mostrar</a:t>
            </a:r>
            <a:r>
              <a:rPr lang="en-US" altLang="pt-BR" sz="2000" dirty="0" smtClean="0">
                <a:solidFill>
                  <a:schemeClr val="bg1"/>
                </a:solidFill>
              </a:rPr>
              <a:t> </a:t>
            </a:r>
            <a:r>
              <a:rPr lang="en-US" altLang="pt-BR" sz="2000" dirty="0" err="1" smtClean="0">
                <a:solidFill>
                  <a:schemeClr val="bg1"/>
                </a:solidFill>
              </a:rPr>
              <a:t>aos</a:t>
            </a:r>
            <a:r>
              <a:rPr lang="en-US" altLang="pt-BR" sz="2000" dirty="0" smtClean="0">
                <a:solidFill>
                  <a:schemeClr val="bg1"/>
                </a:solidFill>
              </a:rPr>
              <a:t> </a:t>
            </a:r>
            <a:r>
              <a:rPr lang="en-US" altLang="pt-BR" sz="2000" dirty="0" err="1" smtClean="0">
                <a:solidFill>
                  <a:schemeClr val="bg1"/>
                </a:solidFill>
              </a:rPr>
              <a:t>alunos</a:t>
            </a:r>
            <a:r>
              <a:rPr lang="en-US" altLang="pt-BR" sz="2000" dirty="0" smtClean="0">
                <a:solidFill>
                  <a:schemeClr val="bg1"/>
                </a:solidFill>
              </a:rPr>
              <a:t> que com o </a:t>
            </a:r>
            <a:r>
              <a:rPr lang="en-US" altLang="pt-BR" sz="2000" dirty="0" err="1" smtClean="0">
                <a:solidFill>
                  <a:schemeClr val="bg1"/>
                </a:solidFill>
              </a:rPr>
              <a:t>Geogebra</a:t>
            </a:r>
            <a:r>
              <a:rPr lang="en-US" altLang="pt-BR" sz="2000" dirty="0" smtClean="0">
                <a:solidFill>
                  <a:schemeClr val="bg1"/>
                </a:solidFill>
              </a:rPr>
              <a:t> </a:t>
            </a:r>
            <a:r>
              <a:rPr lang="en-US" altLang="pt-BR" sz="2000" dirty="0" err="1" smtClean="0">
                <a:solidFill>
                  <a:schemeClr val="bg1"/>
                </a:solidFill>
              </a:rPr>
              <a:t>também</a:t>
            </a:r>
            <a:r>
              <a:rPr lang="en-US" altLang="pt-BR" sz="2000" dirty="0" smtClean="0">
                <a:solidFill>
                  <a:schemeClr val="bg1"/>
                </a:solidFill>
              </a:rPr>
              <a:t> é </a:t>
            </a:r>
            <a:r>
              <a:rPr lang="en-US" altLang="pt-BR" sz="2000" dirty="0" err="1" smtClean="0">
                <a:solidFill>
                  <a:schemeClr val="bg1"/>
                </a:solidFill>
              </a:rPr>
              <a:t>possível</a:t>
            </a:r>
            <a:r>
              <a:rPr lang="en-US" altLang="pt-BR" sz="2000" dirty="0" smtClean="0">
                <a:solidFill>
                  <a:schemeClr val="bg1"/>
                </a:solidFill>
              </a:rPr>
              <a:t> o </a:t>
            </a:r>
            <a:r>
              <a:rPr lang="en-US" altLang="pt-BR" sz="2000" dirty="0" err="1" smtClean="0">
                <a:solidFill>
                  <a:schemeClr val="bg1"/>
                </a:solidFill>
              </a:rPr>
              <a:t>cálculo</a:t>
            </a:r>
            <a:r>
              <a:rPr lang="en-US" altLang="pt-BR" sz="2000" dirty="0" smtClean="0">
                <a:solidFill>
                  <a:schemeClr val="bg1"/>
                </a:solidFill>
              </a:rPr>
              <a:t> de </a:t>
            </a:r>
            <a:r>
              <a:rPr lang="en-US" altLang="pt-BR" sz="2000" dirty="0" err="1" smtClean="0">
                <a:solidFill>
                  <a:schemeClr val="bg1"/>
                </a:solidFill>
              </a:rPr>
              <a:t>Áreas</a:t>
            </a:r>
            <a:endParaRPr lang="en-US" altLang="pt-BR" sz="2000" dirty="0">
              <a:solidFill>
                <a:schemeClr val="bg1"/>
              </a:solidFill>
            </a:endParaRPr>
          </a:p>
        </p:txBody>
      </p:sp>
      <p:sp>
        <p:nvSpPr>
          <p:cNvPr id="8295" name="TextBox 129"/>
          <p:cNvSpPr txBox="1">
            <a:spLocks noChangeArrowheads="1"/>
          </p:cNvSpPr>
          <p:nvPr/>
        </p:nvSpPr>
        <p:spPr bwMode="auto">
          <a:xfrm>
            <a:off x="6260306" y="12898438"/>
            <a:ext cx="217328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sz="1600" dirty="0" smtClean="0">
                <a:solidFill>
                  <a:schemeClr val="bg1"/>
                </a:solidFill>
              </a:rPr>
              <a:t>PESQUISA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sz="1600" dirty="0" smtClean="0">
                <a:solidFill>
                  <a:schemeClr val="bg1"/>
                </a:solidFill>
              </a:rPr>
              <a:t>Solicita-se </a:t>
            </a:r>
            <a:r>
              <a:rPr lang="pt-BR" sz="1600" dirty="0">
                <a:solidFill>
                  <a:schemeClr val="bg1"/>
                </a:solidFill>
              </a:rPr>
              <a:t>aos alunos que façam uma pesquisa apresentando situações problemas, que para serem resolvidas, necessitam do Teorema de Pitágoras</a:t>
            </a:r>
            <a:endParaRPr lang="en-US" altLang="pt-BR" sz="1600" dirty="0">
              <a:solidFill>
                <a:schemeClr val="bg1"/>
              </a:solidFill>
            </a:endParaRPr>
          </a:p>
        </p:txBody>
      </p:sp>
      <p:sp>
        <p:nvSpPr>
          <p:cNvPr id="8297" name="TextBox 133"/>
          <p:cNvSpPr txBox="1">
            <a:spLocks noChangeArrowheads="1"/>
          </p:cNvSpPr>
          <p:nvPr/>
        </p:nvSpPr>
        <p:spPr bwMode="auto">
          <a:xfrm>
            <a:off x="767264" y="17490708"/>
            <a:ext cx="2173287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sz="1600" dirty="0" smtClean="0">
                <a:solidFill>
                  <a:schemeClr val="bg1"/>
                </a:solidFill>
              </a:rPr>
              <a:t>Uma </a:t>
            </a:r>
            <a:r>
              <a:rPr lang="pt-BR" sz="1600" dirty="0">
                <a:solidFill>
                  <a:schemeClr val="bg1"/>
                </a:solidFill>
              </a:rPr>
              <a:t>nova linha no ensino de geometria vem recebendo o nome de Geometria Dinâmica. Trata-se da utilização de softwares de construções geométricas que permitem a transformação de figuras mantendo certo número de suas propriedades.</a:t>
            </a:r>
            <a:endParaRPr lang="en-US" altLang="pt-BR" sz="1600" dirty="0">
              <a:solidFill>
                <a:schemeClr val="bg1"/>
              </a:solidFill>
            </a:endParaRPr>
          </a:p>
        </p:txBody>
      </p:sp>
      <p:sp>
        <p:nvSpPr>
          <p:cNvPr id="8299" name="TextBox 151"/>
          <p:cNvSpPr txBox="1">
            <a:spLocks noChangeArrowheads="1"/>
          </p:cNvSpPr>
          <p:nvPr/>
        </p:nvSpPr>
        <p:spPr bwMode="auto">
          <a:xfrm>
            <a:off x="6329739" y="17130546"/>
            <a:ext cx="2173287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sz="1600" dirty="0">
                <a:solidFill>
                  <a:schemeClr val="bg1"/>
                </a:solidFill>
              </a:rPr>
              <a:t>As construções dos alunos podem ser salvas para serem avaliadas pelo professor, posteriormente, assim, o(a) professor(a) pode analisar as habilidades desenvolvidas, as estratégias e os cálculos efetuados pelos alunos, além de possíveis erros uma possível reelaboração de estratégias de intervenção didática para orientar os alunos a buscarem o caminho certo.</a:t>
            </a:r>
            <a:endParaRPr lang="en-US" altLang="pt-BR" sz="1600" dirty="0">
              <a:solidFill>
                <a:schemeClr val="bg1"/>
              </a:solidFill>
            </a:endParaRPr>
          </a:p>
        </p:txBody>
      </p:sp>
      <p:sp>
        <p:nvSpPr>
          <p:cNvPr id="8306" name="Title 1"/>
          <p:cNvSpPr txBox="1">
            <a:spLocks/>
          </p:cNvSpPr>
          <p:nvPr/>
        </p:nvSpPr>
        <p:spPr bwMode="auto">
          <a:xfrm>
            <a:off x="6222206" y="23772665"/>
            <a:ext cx="229393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342900" indent="-342900" algn="ctr">
              <a:spcBef>
                <a:spcPct val="0"/>
              </a:spcBef>
              <a:buFontTx/>
              <a:buChar char="-"/>
            </a:pPr>
            <a:r>
              <a:rPr lang="en-US" altLang="pt-BR" sz="2000" b="1" dirty="0" smtClean="0">
                <a:solidFill>
                  <a:schemeClr val="bg1"/>
                </a:solidFill>
                <a:latin typeface="Georgia" pitchFamily="18" charset="0"/>
              </a:rPr>
              <a:t>STE;</a:t>
            </a:r>
          </a:p>
          <a:p>
            <a:pPr marL="342900" indent="-342900" algn="ctr">
              <a:spcBef>
                <a:spcPct val="0"/>
              </a:spcBef>
              <a:buFontTx/>
              <a:buChar char="-"/>
            </a:pPr>
            <a:r>
              <a:rPr lang="en-US" altLang="pt-BR" sz="2000" b="1" dirty="0" err="1" smtClean="0">
                <a:solidFill>
                  <a:schemeClr val="bg1"/>
                </a:solidFill>
                <a:latin typeface="Georgia" pitchFamily="18" charset="0"/>
              </a:rPr>
              <a:t>Geogebra</a:t>
            </a:r>
            <a:r>
              <a:rPr lang="en-US" altLang="pt-BR" sz="2000" b="1" dirty="0" smtClean="0">
                <a:solidFill>
                  <a:schemeClr val="bg1"/>
                </a:solidFill>
                <a:latin typeface="Georgia" pitchFamily="18" charset="0"/>
              </a:rPr>
              <a:t>;</a:t>
            </a:r>
          </a:p>
          <a:p>
            <a:pPr marL="342900" indent="-342900" algn="ctr">
              <a:spcBef>
                <a:spcPct val="0"/>
              </a:spcBef>
              <a:buFontTx/>
              <a:buChar char="-"/>
            </a:pPr>
            <a:r>
              <a:rPr lang="en-US" altLang="pt-BR" sz="2000" b="1" dirty="0" smtClean="0">
                <a:solidFill>
                  <a:schemeClr val="bg1"/>
                </a:solidFill>
                <a:latin typeface="Georgia" pitchFamily="18" charset="0"/>
              </a:rPr>
              <a:t>Internet;</a:t>
            </a:r>
            <a:endParaRPr lang="en-US" altLang="pt-BR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307" name="TextBox 158"/>
          <p:cNvSpPr txBox="1">
            <a:spLocks noChangeArrowheads="1"/>
          </p:cNvSpPr>
          <p:nvPr/>
        </p:nvSpPr>
        <p:spPr bwMode="auto">
          <a:xfrm>
            <a:off x="758825" y="22524912"/>
            <a:ext cx="217328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pt-BR" sz="2000" dirty="0" err="1" smtClean="0">
                <a:solidFill>
                  <a:schemeClr val="bg1"/>
                </a:solidFill>
              </a:rPr>
              <a:t>Alunos</a:t>
            </a:r>
            <a:r>
              <a:rPr lang="en-US" altLang="pt-BR" sz="2000" dirty="0" smtClean="0">
                <a:solidFill>
                  <a:schemeClr val="bg1"/>
                </a:solidFill>
              </a:rPr>
              <a:t> da EE Ernesto Solon Borges do 9º </a:t>
            </a:r>
            <a:r>
              <a:rPr lang="en-US" altLang="pt-BR" sz="2000" dirty="0" err="1" smtClean="0">
                <a:solidFill>
                  <a:schemeClr val="bg1"/>
                </a:solidFill>
              </a:rPr>
              <a:t>ano</a:t>
            </a:r>
            <a:r>
              <a:rPr lang="en-US" altLang="pt-BR" sz="2000" dirty="0" smtClean="0">
                <a:solidFill>
                  <a:schemeClr val="bg1"/>
                </a:solidFill>
              </a:rPr>
              <a:t> do </a:t>
            </a:r>
            <a:r>
              <a:rPr lang="en-US" altLang="pt-BR" sz="2000" dirty="0" err="1" smtClean="0">
                <a:solidFill>
                  <a:schemeClr val="bg1"/>
                </a:solidFill>
              </a:rPr>
              <a:t>Ensino</a:t>
            </a:r>
            <a:r>
              <a:rPr lang="en-US" altLang="pt-BR" sz="2000" dirty="0" smtClean="0">
                <a:solidFill>
                  <a:schemeClr val="bg1"/>
                </a:solidFill>
              </a:rPr>
              <a:t> Fundamental e </a:t>
            </a:r>
            <a:r>
              <a:rPr lang="en-US" altLang="pt-BR" sz="2000" dirty="0" err="1" smtClean="0">
                <a:solidFill>
                  <a:schemeClr val="bg1"/>
                </a:solidFill>
              </a:rPr>
              <a:t>Ensino</a:t>
            </a:r>
            <a:r>
              <a:rPr lang="en-US" altLang="pt-BR" sz="2000" dirty="0" smtClean="0">
                <a:solidFill>
                  <a:schemeClr val="bg1"/>
                </a:solidFill>
              </a:rPr>
              <a:t> </a:t>
            </a:r>
            <a:r>
              <a:rPr lang="en-US" altLang="pt-BR" sz="2000" dirty="0" err="1" smtClean="0">
                <a:solidFill>
                  <a:schemeClr val="bg1"/>
                </a:solidFill>
              </a:rPr>
              <a:t>Médio</a:t>
            </a:r>
            <a:r>
              <a:rPr lang="en-US" altLang="pt-BR" sz="2000" dirty="0" smtClean="0">
                <a:solidFill>
                  <a:schemeClr val="bg1"/>
                </a:solidFill>
              </a:rPr>
              <a:t>.</a:t>
            </a:r>
            <a:endParaRPr lang="en-US" altLang="pt-BR" sz="2000" dirty="0">
              <a:solidFill>
                <a:schemeClr val="bg1"/>
              </a:solidFill>
            </a:endParaRPr>
          </a:p>
        </p:txBody>
      </p:sp>
      <p:sp>
        <p:nvSpPr>
          <p:cNvPr id="8311" name="TextBox 6"/>
          <p:cNvSpPr txBox="1">
            <a:spLocks noChangeArrowheads="1"/>
          </p:cNvSpPr>
          <p:nvPr/>
        </p:nvSpPr>
        <p:spPr bwMode="auto">
          <a:xfrm>
            <a:off x="-16459200" y="95504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/>
          </a:p>
        </p:txBody>
      </p:sp>
      <p:pic>
        <p:nvPicPr>
          <p:cNvPr id="8331" name="Picture 139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89" y="10671854"/>
            <a:ext cx="3019573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33" name="Picture 141" descr="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800" y="10610338"/>
            <a:ext cx="1991225" cy="175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2" name="Title 1"/>
          <p:cNvSpPr txBox="1">
            <a:spLocks/>
          </p:cNvSpPr>
          <p:nvPr/>
        </p:nvSpPr>
        <p:spPr bwMode="auto">
          <a:xfrm>
            <a:off x="3994150" y="13410406"/>
            <a:ext cx="13652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1400" b="1" dirty="0" smtClean="0">
                <a:solidFill>
                  <a:srgbClr val="FFFFFF"/>
                </a:solidFill>
                <a:latin typeface="Georgia" pitchFamily="18" charset="0"/>
              </a:rPr>
              <a:t>GEOGEBRA</a:t>
            </a:r>
            <a:endParaRPr lang="en-US" altLang="pt-BR" sz="1400" b="1" dirty="0">
              <a:solidFill>
                <a:srgbClr val="FFFFFF"/>
              </a:solidFill>
              <a:latin typeface="Georgia" pitchFamily="18" charset="0"/>
            </a:endParaRPr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075" y="15108022"/>
            <a:ext cx="1654426" cy="997382"/>
          </a:xfrm>
          <a:prstGeom prst="rect">
            <a:avLst/>
          </a:prstGeom>
        </p:spPr>
      </p:pic>
      <p:pic>
        <p:nvPicPr>
          <p:cNvPr id="8335" name="Picture 143" descr="Resultado de imagem para TEOREMA DE PITÁGORAS EXERCÍCIO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247" y="15182849"/>
            <a:ext cx="14478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" name="Title 1"/>
          <p:cNvSpPr txBox="1">
            <a:spLocks/>
          </p:cNvSpPr>
          <p:nvPr/>
        </p:nvSpPr>
        <p:spPr bwMode="auto">
          <a:xfrm>
            <a:off x="652390" y="25736632"/>
            <a:ext cx="7816924" cy="845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2800" b="1" dirty="0" smtClean="0">
                <a:solidFill>
                  <a:srgbClr val="FFFFFF"/>
                </a:solidFill>
                <a:latin typeface="Georgia" pitchFamily="18" charset="0"/>
              </a:rPr>
              <a:t>PROGETEC: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2800" b="1" dirty="0" smtClean="0">
                <a:solidFill>
                  <a:srgbClr val="FFFFFF"/>
                </a:solidFill>
                <a:latin typeface="Georgia" pitchFamily="18" charset="0"/>
              </a:rPr>
              <a:t>RAUL CAMPOS NUNES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pt-BR" sz="1600" b="1" dirty="0" smtClean="0">
                <a:solidFill>
                  <a:srgbClr val="FFFF00"/>
                </a:solidFill>
                <a:latin typeface="Georgia" pitchFamily="18" charset="0"/>
              </a:rPr>
              <a:t>http://portaldoprofessor.mec.gov.br/fichaTecnicaAula.html?aula=59145</a:t>
            </a:r>
            <a:endParaRPr lang="en-US" altLang="pt-BR" sz="1600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14311</TotalTime>
  <Words>282</Words>
  <Application>Microsoft Office PowerPoint</Application>
  <PresentationFormat>Personalizar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15" baseType="lpstr">
      <vt:lpstr>Calibri</vt:lpstr>
      <vt:lpstr>MS PGothic</vt:lpstr>
      <vt:lpstr>Arial</vt:lpstr>
      <vt:lpstr>Georgia</vt:lpstr>
      <vt:lpstr>Lucida Sans Unicode</vt:lpstr>
      <vt:lpstr>Wingdings</vt:lpstr>
      <vt:lpstr>Impact</vt:lpstr>
      <vt:lpstr>Tahoma</vt:lpstr>
      <vt:lpstr>Verdana</vt:lpstr>
      <vt:lpstr>Helvetica</vt:lpstr>
      <vt:lpstr>Abadi MT Condensed Extra Bold</vt:lpstr>
      <vt:lpstr>Britannic Bold</vt:lpstr>
      <vt:lpstr>Lobster 1.4</vt:lpstr>
      <vt:lpstr>Office Theme</vt:lpstr>
      <vt:lpstr>O TEOREMA DE PITÁGORAS</vt:lpstr>
    </vt:vector>
  </TitlesOfParts>
  <Company>HubSpot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Demond Wong</dc:creator>
  <cp:lastModifiedBy>Raul Nunes</cp:lastModifiedBy>
  <cp:revision>259</cp:revision>
  <cp:lastPrinted>2015-02-25T21:45:26Z</cp:lastPrinted>
  <dcterms:created xsi:type="dcterms:W3CDTF">2013-02-06T15:19:00Z</dcterms:created>
  <dcterms:modified xsi:type="dcterms:W3CDTF">2016-08-31T21:25:02Z</dcterms:modified>
</cp:coreProperties>
</file>